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66A33-6D47-4715-9CBA-C5BD3F51BD02}" type="datetimeFigureOut">
              <a:rPr lang="en-US" smtClean="0"/>
              <a:t>11/1/2016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9FE7B-42DF-4C9F-89E7-5E451889E3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461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66A33-6D47-4715-9CBA-C5BD3F51BD02}" type="datetimeFigureOut">
              <a:rPr lang="en-US" smtClean="0"/>
              <a:t>11/1/2016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9FE7B-42DF-4C9F-89E7-5E451889E3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276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66A33-6D47-4715-9CBA-C5BD3F51BD02}" type="datetimeFigureOut">
              <a:rPr lang="en-US" smtClean="0"/>
              <a:t>11/1/2016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9FE7B-42DF-4C9F-89E7-5E451889E3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689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66A33-6D47-4715-9CBA-C5BD3F51BD02}" type="datetimeFigureOut">
              <a:rPr lang="en-US" smtClean="0"/>
              <a:t>11/1/2016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9FE7B-42DF-4C9F-89E7-5E451889E3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301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66A33-6D47-4715-9CBA-C5BD3F51BD02}" type="datetimeFigureOut">
              <a:rPr lang="en-US" smtClean="0"/>
              <a:t>11/1/2016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9FE7B-42DF-4C9F-89E7-5E451889E3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722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66A33-6D47-4715-9CBA-C5BD3F51BD02}" type="datetimeFigureOut">
              <a:rPr lang="en-US" smtClean="0"/>
              <a:t>11/1/2016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9FE7B-42DF-4C9F-89E7-5E451889E3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307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66A33-6D47-4715-9CBA-C5BD3F51BD02}" type="datetimeFigureOut">
              <a:rPr lang="en-US" smtClean="0"/>
              <a:t>11/1/2016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9FE7B-42DF-4C9F-89E7-5E451889E3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767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66A33-6D47-4715-9CBA-C5BD3F51BD02}" type="datetimeFigureOut">
              <a:rPr lang="en-US" smtClean="0"/>
              <a:t>11/1/2016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9FE7B-42DF-4C9F-89E7-5E451889E3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023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66A33-6D47-4715-9CBA-C5BD3F51BD02}" type="datetimeFigureOut">
              <a:rPr lang="en-US" smtClean="0"/>
              <a:t>11/1/2016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9FE7B-42DF-4C9F-89E7-5E451889E3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17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66A33-6D47-4715-9CBA-C5BD3F51BD02}" type="datetimeFigureOut">
              <a:rPr lang="en-US" smtClean="0"/>
              <a:t>11/1/2016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9FE7B-42DF-4C9F-89E7-5E451889E3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062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66A33-6D47-4715-9CBA-C5BD3F51BD02}" type="datetimeFigureOut">
              <a:rPr lang="en-US" smtClean="0"/>
              <a:t>11/1/2016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9FE7B-42DF-4C9F-89E7-5E451889E3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550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C66A33-6D47-4715-9CBA-C5BD3F51BD02}" type="datetimeFigureOut">
              <a:rPr lang="en-US" smtClean="0"/>
              <a:t>11/1/2016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69FE7B-42DF-4C9F-89E7-5E451889E3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10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B050"/>
                </a:solidFill>
              </a:rPr>
              <a:t>Me llamo ___________ </a:t>
            </a:r>
            <a:r>
              <a:rPr lang="en-US" sz="3600" dirty="0" err="1" smtClean="0">
                <a:solidFill>
                  <a:srgbClr val="00B050"/>
                </a:solidFill>
              </a:rPr>
              <a:t>clase</a:t>
            </a:r>
            <a:r>
              <a:rPr lang="en-US" sz="3600" dirty="0" smtClean="0">
                <a:solidFill>
                  <a:srgbClr val="00B050"/>
                </a:solidFill>
              </a:rPr>
              <a:t> 802</a:t>
            </a:r>
            <a:br>
              <a:rPr lang="en-US" sz="3600" dirty="0" smtClean="0">
                <a:solidFill>
                  <a:srgbClr val="00B050"/>
                </a:solidFill>
              </a:rPr>
            </a:br>
            <a:r>
              <a:rPr lang="en-US" sz="3600" dirty="0" smtClean="0">
                <a:solidFill>
                  <a:srgbClr val="00B050"/>
                </a:solidFill>
              </a:rPr>
              <a:t>La fecha es el primero de </a:t>
            </a:r>
            <a:r>
              <a:rPr lang="en-US" sz="3600" dirty="0" err="1" smtClean="0">
                <a:solidFill>
                  <a:srgbClr val="00B050"/>
                </a:solidFill>
              </a:rPr>
              <a:t>noviembre</a:t>
            </a:r>
            <a:r>
              <a:rPr lang="en-US" sz="3600" dirty="0" smtClean="0">
                <a:solidFill>
                  <a:srgbClr val="00B050"/>
                </a:solidFill>
              </a:rPr>
              <a:t> del 2016</a:t>
            </a:r>
            <a:endParaRPr lang="en-US" sz="36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Propósito # 19: </a:t>
            </a:r>
            <a:r>
              <a:rPr lang="es-ES_tradnl" dirty="0" smtClean="0"/>
              <a:t>¿Pueden ustedes pasar la prueba?</a:t>
            </a:r>
          </a:p>
          <a:p>
            <a:pPr marL="0" indent="0">
              <a:buNone/>
            </a:pPr>
            <a:r>
              <a:rPr lang="es-ES_tradnl" sz="2800" i="1" dirty="0" smtClean="0">
                <a:solidFill>
                  <a:srgbClr val="7030A0"/>
                </a:solidFill>
              </a:rPr>
              <a:t>L.O: to </a:t>
            </a:r>
            <a:r>
              <a:rPr lang="es-ES_tradnl" sz="2800" i="1" dirty="0" err="1" smtClean="0">
                <a:solidFill>
                  <a:srgbClr val="7030A0"/>
                </a:solidFill>
              </a:rPr>
              <a:t>review</a:t>
            </a:r>
            <a:r>
              <a:rPr lang="es-ES_tradnl" sz="2800" i="1" dirty="0" smtClean="0">
                <a:solidFill>
                  <a:srgbClr val="7030A0"/>
                </a:solidFill>
              </a:rPr>
              <a:t> </a:t>
            </a:r>
            <a:r>
              <a:rPr lang="es-ES_tradnl" sz="2800" i="1" dirty="0" err="1" smtClean="0">
                <a:solidFill>
                  <a:srgbClr val="7030A0"/>
                </a:solidFill>
              </a:rPr>
              <a:t>boot</a:t>
            </a:r>
            <a:r>
              <a:rPr lang="es-ES_tradnl" sz="2800" i="1" dirty="0" smtClean="0">
                <a:solidFill>
                  <a:srgbClr val="7030A0"/>
                </a:solidFill>
              </a:rPr>
              <a:t> </a:t>
            </a:r>
            <a:r>
              <a:rPr lang="es-ES_tradnl" sz="2800" i="1" dirty="0" err="1" smtClean="0">
                <a:solidFill>
                  <a:srgbClr val="7030A0"/>
                </a:solidFill>
              </a:rPr>
              <a:t>verbs</a:t>
            </a:r>
            <a:r>
              <a:rPr lang="es-ES_tradnl" sz="2800" i="1" dirty="0" smtClean="0">
                <a:solidFill>
                  <a:srgbClr val="7030A0"/>
                </a:solidFill>
              </a:rPr>
              <a:t>, </a:t>
            </a:r>
            <a:r>
              <a:rPr lang="es-ES_tradnl" sz="2800" i="1" dirty="0" err="1" smtClean="0">
                <a:solidFill>
                  <a:srgbClr val="7030A0"/>
                </a:solidFill>
              </a:rPr>
              <a:t>interrogative</a:t>
            </a:r>
            <a:r>
              <a:rPr lang="es-ES_tradnl" sz="2800" i="1" dirty="0" smtClean="0">
                <a:solidFill>
                  <a:srgbClr val="7030A0"/>
                </a:solidFill>
              </a:rPr>
              <a:t> </a:t>
            </a:r>
            <a:r>
              <a:rPr lang="es-ES_tradnl" sz="2800" i="1" dirty="0" err="1" smtClean="0">
                <a:solidFill>
                  <a:srgbClr val="7030A0"/>
                </a:solidFill>
              </a:rPr>
              <a:t>words</a:t>
            </a:r>
            <a:r>
              <a:rPr lang="es-ES_tradnl" sz="2800" i="1" dirty="0" smtClean="0">
                <a:solidFill>
                  <a:srgbClr val="7030A0"/>
                </a:solidFill>
              </a:rPr>
              <a:t> and </a:t>
            </a:r>
            <a:r>
              <a:rPr lang="es-ES_tradnl" sz="2800" i="1" dirty="0" err="1" smtClean="0">
                <a:solidFill>
                  <a:srgbClr val="7030A0"/>
                </a:solidFill>
              </a:rPr>
              <a:t>geography</a:t>
            </a:r>
            <a:endParaRPr lang="es-ES_tradnl" sz="2800" i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 Inicial: </a:t>
            </a:r>
            <a:r>
              <a:rPr lang="es-ES_tradnl" dirty="0" smtClean="0"/>
              <a:t>Copia y completa las oraciones.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00B050"/>
                </a:solidFill>
              </a:rPr>
              <a:t>1. </a:t>
            </a:r>
            <a:r>
              <a:rPr lang="es-ES_tradnl" dirty="0" smtClean="0"/>
              <a:t>La profesora le __________ el móvil a José. </a:t>
            </a:r>
            <a:r>
              <a:rPr lang="es-ES_tradnl" i="1" dirty="0" smtClean="0"/>
              <a:t>(devolver)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00B050"/>
                </a:solidFill>
              </a:rPr>
              <a:t>2. </a:t>
            </a:r>
            <a:r>
              <a:rPr lang="es-ES_tradnl" dirty="0" smtClean="0"/>
              <a:t>Es la primera vez que el equipo _________. </a:t>
            </a:r>
            <a:r>
              <a:rPr lang="es-ES_tradnl" i="1" dirty="0" smtClean="0"/>
              <a:t>(perder)</a:t>
            </a:r>
            <a:endParaRPr lang="es-ES_tradnl" dirty="0" smtClean="0"/>
          </a:p>
          <a:p>
            <a:pPr marL="0" indent="0">
              <a:buNone/>
            </a:pPr>
            <a:r>
              <a:rPr lang="es-ES_tradnl" dirty="0" smtClean="0">
                <a:solidFill>
                  <a:srgbClr val="00B050"/>
                </a:solidFill>
              </a:rPr>
              <a:t>3. </a:t>
            </a:r>
            <a:r>
              <a:rPr lang="es-ES_tradnl" dirty="0" smtClean="0"/>
              <a:t>Nosotros ____________ a las 12:42. </a:t>
            </a:r>
            <a:r>
              <a:rPr lang="es-ES_tradnl" i="1" dirty="0" smtClean="0"/>
              <a:t>(almorzar)</a:t>
            </a:r>
            <a:endParaRPr lang="es-ES_tradnl" dirty="0" smtClean="0"/>
          </a:p>
          <a:p>
            <a:pPr marL="0" indent="0">
              <a:buNone/>
            </a:pPr>
            <a:r>
              <a:rPr lang="es-ES_tradnl" dirty="0" smtClean="0">
                <a:solidFill>
                  <a:srgbClr val="00B050"/>
                </a:solidFill>
              </a:rPr>
              <a:t>4. </a:t>
            </a:r>
            <a:r>
              <a:rPr lang="es-ES_tradnl" dirty="0" smtClean="0"/>
              <a:t>¿A qué hora _________ las tiendas? </a:t>
            </a:r>
            <a:r>
              <a:rPr lang="es-ES_tradnl" i="1" dirty="0" smtClean="0"/>
              <a:t>(cerrar)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00B050"/>
                </a:solidFill>
              </a:rPr>
              <a:t>5.-6. </a:t>
            </a:r>
            <a:r>
              <a:rPr lang="es-ES_tradnl" dirty="0" smtClean="0"/>
              <a:t>Si yo no ________ dormir, _______ ovejas. </a:t>
            </a:r>
          </a:p>
          <a:p>
            <a:pPr marL="0" indent="0">
              <a:buNone/>
            </a:pPr>
            <a:r>
              <a:rPr lang="es-ES_tradnl" i="1" dirty="0"/>
              <a:t> </a:t>
            </a:r>
            <a:r>
              <a:rPr lang="es-ES_tradnl" i="1" dirty="0" smtClean="0"/>
              <a:t>        (poder, contar)</a:t>
            </a:r>
            <a:endParaRPr lang="es-ES_tradnl" dirty="0" smtClean="0"/>
          </a:p>
          <a:p>
            <a:pPr marL="0" indent="0">
              <a:buNone/>
            </a:pPr>
            <a:r>
              <a:rPr lang="es-ES_tradnl" dirty="0" smtClean="0">
                <a:solidFill>
                  <a:srgbClr val="00B050"/>
                </a:solidFill>
              </a:rPr>
              <a:t>7. </a:t>
            </a:r>
            <a:r>
              <a:rPr lang="es-ES_tradnl" dirty="0" smtClean="0"/>
              <a:t>Él _________ que los Knicks van a ganar. </a:t>
            </a:r>
            <a:r>
              <a:rPr lang="es-ES_tradnl" i="1" dirty="0" smtClean="0"/>
              <a:t>(pensar)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00B050"/>
                </a:solidFill>
              </a:rPr>
              <a:t>8. </a:t>
            </a:r>
            <a:r>
              <a:rPr lang="es-ES_tradnl" dirty="0" smtClean="0"/>
              <a:t>___________ tú un proyecto o una tarea. </a:t>
            </a:r>
            <a:r>
              <a:rPr lang="es-ES_tradnl" i="1" dirty="0" smtClean="0"/>
              <a:t>(preferir)</a:t>
            </a:r>
            <a:endParaRPr lang="es-ES_tradnl" dirty="0" smtClean="0"/>
          </a:p>
          <a:p>
            <a:pPr marL="0" indent="0">
              <a:buNone/>
            </a:pPr>
            <a:endParaRPr lang="es-ES_tradnl" dirty="0" smtClean="0"/>
          </a:p>
          <a:p>
            <a:pPr marL="0" indent="0">
              <a:buNone/>
            </a:pP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054665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163"/>
            <a:ext cx="8229600" cy="73183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sz="4000" b="1" dirty="0" err="1" smtClean="0">
                <a:solidFill>
                  <a:srgbClr val="FF0000"/>
                </a:solidFill>
              </a:rPr>
              <a:t>Conjugacion</a:t>
            </a:r>
            <a:r>
              <a:rPr lang="en-US" altLang="en-US" sz="4000" b="1" dirty="0" smtClean="0">
                <a:solidFill>
                  <a:srgbClr val="FF0000"/>
                </a:solidFill>
              </a:rPr>
              <a:t> de </a:t>
            </a:r>
            <a:r>
              <a:rPr lang="en-US" altLang="en-US" sz="4000" b="1" dirty="0" err="1" smtClean="0">
                <a:solidFill>
                  <a:srgbClr val="FF0000"/>
                </a:solidFill>
              </a:rPr>
              <a:t>verbos</a:t>
            </a:r>
            <a:r>
              <a:rPr lang="en-US" altLang="en-US" sz="4000" b="1" dirty="0" smtClean="0">
                <a:solidFill>
                  <a:srgbClr val="FF0000"/>
                </a:solidFill>
              </a:rPr>
              <a:t> de </a:t>
            </a:r>
            <a:r>
              <a:rPr lang="en-US" altLang="en-US" sz="4000" b="1" dirty="0" err="1" smtClean="0">
                <a:solidFill>
                  <a:srgbClr val="FF0000"/>
                </a:solidFill>
              </a:rPr>
              <a:t>cambio</a:t>
            </a:r>
            <a:r>
              <a:rPr lang="en-US" altLang="en-US" sz="4000" b="1" dirty="0" smtClean="0">
                <a:solidFill>
                  <a:srgbClr val="FF0000"/>
                </a:solidFill>
              </a:rPr>
              <a:t> radical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76400" y="1108075"/>
            <a:ext cx="7467600" cy="45307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en-US" dirty="0" smtClean="0"/>
              <a:t>	</a:t>
            </a:r>
            <a:r>
              <a:rPr lang="en-US" altLang="en-US" dirty="0" smtClean="0"/>
              <a:t>CALENTAR       	 CONSENTIR         MENTIR</a:t>
            </a:r>
            <a:endParaRPr lang="en-US" altLang="en-US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en-US" sz="2400" i="1" dirty="0" smtClean="0"/>
              <a:t>        (</a:t>
            </a:r>
            <a:r>
              <a:rPr lang="en-US" altLang="en-US" sz="2400" i="1" dirty="0" smtClean="0"/>
              <a:t>to warm up)</a:t>
            </a:r>
            <a:r>
              <a:rPr lang="en-US" altLang="en-US" sz="2400" i="1" dirty="0" smtClean="0"/>
              <a:t>	(to </a:t>
            </a:r>
            <a:r>
              <a:rPr lang="en-US" altLang="en-US" sz="2400" i="1" dirty="0" smtClean="0"/>
              <a:t>spoil/pamper</a:t>
            </a:r>
            <a:r>
              <a:rPr lang="en-US" altLang="en-US" sz="2400" i="1" dirty="0" smtClean="0"/>
              <a:t>)</a:t>
            </a:r>
            <a:r>
              <a:rPr lang="en-US" altLang="en-US" sz="2400" i="1" dirty="0" smtClean="0"/>
              <a:t>	    (to </a:t>
            </a:r>
            <a:r>
              <a:rPr lang="en-US" altLang="en-US" sz="2400" i="1" dirty="0" smtClean="0"/>
              <a:t>lie)</a:t>
            </a:r>
            <a:endParaRPr lang="en-US" altLang="en-US" sz="2400" i="1" dirty="0" smtClean="0"/>
          </a:p>
          <a:p>
            <a:pPr eaLnBrk="1" hangingPunct="1">
              <a:buFont typeface="Wingdings" pitchFamily="2" charset="2"/>
              <a:buNone/>
            </a:pPr>
            <a:endParaRPr lang="en-US" altLang="en-US" dirty="0" smtClean="0"/>
          </a:p>
        </p:txBody>
      </p:sp>
      <p:sp>
        <p:nvSpPr>
          <p:cNvPr id="52228" name="Line 4"/>
          <p:cNvSpPr>
            <a:spLocks noChangeShapeType="1"/>
          </p:cNvSpPr>
          <p:nvPr/>
        </p:nvSpPr>
        <p:spPr bwMode="auto">
          <a:xfrm>
            <a:off x="4343400" y="1219200"/>
            <a:ext cx="0" cy="518160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2229" name="Line 5"/>
          <p:cNvSpPr>
            <a:spLocks noChangeShapeType="1"/>
          </p:cNvSpPr>
          <p:nvPr/>
        </p:nvSpPr>
        <p:spPr bwMode="auto">
          <a:xfrm>
            <a:off x="7162800" y="1219200"/>
            <a:ext cx="0" cy="518160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76200" y="2133600"/>
            <a:ext cx="7467600" cy="4530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dirty="0" err="1" smtClean="0">
                <a:solidFill>
                  <a:prstClr val="black"/>
                </a:solidFill>
              </a:rPr>
              <a:t>Yo</a:t>
            </a:r>
            <a:endParaRPr lang="en-US" altLang="en-US" dirty="0" smtClean="0">
              <a:solidFill>
                <a:prstClr val="black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US" altLang="en-US" dirty="0" err="1" smtClean="0">
                <a:solidFill>
                  <a:prstClr val="black"/>
                </a:solidFill>
              </a:rPr>
              <a:t>Tú</a:t>
            </a:r>
            <a:endParaRPr lang="en-US" altLang="en-US" dirty="0" smtClean="0">
              <a:solidFill>
                <a:prstClr val="black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US" altLang="en-US" dirty="0" err="1" smtClean="0">
                <a:solidFill>
                  <a:prstClr val="black"/>
                </a:solidFill>
              </a:rPr>
              <a:t>Él</a:t>
            </a:r>
            <a:r>
              <a:rPr lang="en-US" altLang="en-US" dirty="0" smtClean="0">
                <a:solidFill>
                  <a:prstClr val="black"/>
                </a:solidFill>
              </a:rPr>
              <a:t> </a:t>
            </a:r>
            <a:r>
              <a:rPr lang="en-US" altLang="en-US" dirty="0" err="1" smtClean="0">
                <a:solidFill>
                  <a:prstClr val="black"/>
                </a:solidFill>
              </a:rPr>
              <a:t>ella</a:t>
            </a:r>
            <a:r>
              <a:rPr lang="en-US" altLang="en-US" dirty="0" smtClean="0">
                <a:solidFill>
                  <a:prstClr val="black"/>
                </a:solidFill>
              </a:rPr>
              <a:t> </a:t>
            </a:r>
          </a:p>
          <a:p>
            <a:pPr>
              <a:buFont typeface="Wingdings" pitchFamily="2" charset="2"/>
              <a:buNone/>
            </a:pPr>
            <a:r>
              <a:rPr lang="en-US" altLang="en-US" dirty="0" err="1" smtClean="0">
                <a:solidFill>
                  <a:prstClr val="black"/>
                </a:solidFill>
              </a:rPr>
              <a:t>Ud</a:t>
            </a:r>
            <a:r>
              <a:rPr lang="en-US" altLang="en-US" dirty="0" smtClean="0">
                <a:solidFill>
                  <a:prstClr val="black"/>
                </a:solidFill>
              </a:rPr>
              <a:t>.</a:t>
            </a:r>
          </a:p>
          <a:p>
            <a:pPr>
              <a:buFont typeface="Wingdings" pitchFamily="2" charset="2"/>
              <a:buNone/>
            </a:pPr>
            <a:r>
              <a:rPr lang="en-US" altLang="en-US" dirty="0" err="1" smtClean="0">
                <a:solidFill>
                  <a:prstClr val="black"/>
                </a:solidFill>
              </a:rPr>
              <a:t>Nosotros</a:t>
            </a:r>
            <a:endParaRPr lang="en-US" altLang="en-US" dirty="0" smtClean="0">
              <a:solidFill>
                <a:prstClr val="black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US" altLang="en-US" dirty="0" err="1" smtClean="0">
                <a:solidFill>
                  <a:prstClr val="black"/>
                </a:solidFill>
              </a:rPr>
              <a:t>Ellos</a:t>
            </a:r>
            <a:r>
              <a:rPr lang="en-US" altLang="en-US" dirty="0" smtClean="0">
                <a:solidFill>
                  <a:prstClr val="black"/>
                </a:solidFill>
              </a:rPr>
              <a:t> </a:t>
            </a:r>
            <a:r>
              <a:rPr lang="en-US" altLang="en-US" dirty="0" err="1" smtClean="0">
                <a:solidFill>
                  <a:prstClr val="black"/>
                </a:solidFill>
              </a:rPr>
              <a:t>Ellas</a:t>
            </a:r>
            <a:endParaRPr lang="en-US" altLang="en-US" dirty="0" smtClean="0">
              <a:solidFill>
                <a:prstClr val="black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US" altLang="en-US" dirty="0" err="1" smtClean="0">
                <a:solidFill>
                  <a:prstClr val="black"/>
                </a:solidFill>
              </a:rPr>
              <a:t>Uds</a:t>
            </a:r>
            <a:r>
              <a:rPr lang="en-US" altLang="en-US" dirty="0" smtClean="0">
                <a:solidFill>
                  <a:prstClr val="black"/>
                </a:solidFill>
              </a:rPr>
              <a:t>.</a:t>
            </a:r>
            <a:endParaRPr lang="en-US" altLang="en-US" dirty="0">
              <a:solidFill>
                <a:prstClr val="black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76200" y="2133600"/>
            <a:ext cx="9067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Line 4"/>
          <p:cNvSpPr>
            <a:spLocks noChangeShapeType="1"/>
          </p:cNvSpPr>
          <p:nvPr/>
        </p:nvSpPr>
        <p:spPr bwMode="auto">
          <a:xfrm>
            <a:off x="1828800" y="1219200"/>
            <a:ext cx="0" cy="518160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76200" y="2667000"/>
            <a:ext cx="9067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76200" y="3276600"/>
            <a:ext cx="9067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6200" y="4495800"/>
            <a:ext cx="9067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6200" y="5029200"/>
            <a:ext cx="9067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8720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5927"/>
            <a:ext cx="7162800" cy="4337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638800" y="-76200"/>
            <a:ext cx="2590800" cy="914400"/>
          </a:xfrm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r>
              <a:rPr lang="es-ES_tradnl" dirty="0" smtClean="0">
                <a:solidFill>
                  <a:srgbClr val="FF0000"/>
                </a:solidFill>
              </a:rPr>
              <a:t>Geografía</a:t>
            </a:r>
            <a:endParaRPr lang="es-ES_tradnl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00600" y="38100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1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4000" y="19050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2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43400" y="3119735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3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91000" y="26670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4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724400" y="27432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5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14600" y="1431045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6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76800" y="31242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7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334000" y="38100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8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239000" y="2135832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9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622026" y="194383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10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266700" y="4273127"/>
            <a:ext cx="8458200" cy="2661073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prstClr val="black"/>
                </a:solidFill>
              </a:rPr>
              <a:t>Escribe </a:t>
            </a:r>
            <a:r>
              <a:rPr lang="en-US" dirty="0" err="1" smtClean="0">
                <a:solidFill>
                  <a:prstClr val="black"/>
                </a:solidFill>
              </a:rPr>
              <a:t>los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dirty="0" err="1" smtClean="0">
                <a:solidFill>
                  <a:prstClr val="black"/>
                </a:solidFill>
              </a:rPr>
              <a:t>paises</a:t>
            </a:r>
            <a:r>
              <a:rPr lang="en-US" dirty="0" smtClean="0">
                <a:solidFill>
                  <a:prstClr val="black"/>
                </a:solidFill>
              </a:rPr>
              <a:t> de America Central: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>
                <a:solidFill>
                  <a:prstClr val="black"/>
                </a:solidFill>
              </a:rPr>
              <a:t>1.				5.			9.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>
                <a:solidFill>
                  <a:prstClr val="black"/>
                </a:solidFill>
              </a:rPr>
              <a:t>2.				6.		        10.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>
                <a:solidFill>
                  <a:prstClr val="black"/>
                </a:solidFill>
              </a:rPr>
              <a:t>3.				7.			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>
                <a:solidFill>
                  <a:prstClr val="black"/>
                </a:solidFill>
              </a:rPr>
              <a:t>4.				8.			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944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Palabras </a:t>
            </a:r>
            <a:r>
              <a:rPr lang="en-US" dirty="0" err="1" smtClean="0">
                <a:solidFill>
                  <a:srgbClr val="FF0000"/>
                </a:solidFill>
              </a:rPr>
              <a:t>Interrogativas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8600" y="990600"/>
            <a:ext cx="8915400" cy="5715000"/>
          </a:xfrm>
        </p:spPr>
        <p:txBody>
          <a:bodyPr>
            <a:normAutofit fontScale="92500" lnSpcReduction="20000"/>
          </a:bodyPr>
          <a:lstStyle/>
          <a:p>
            <a:r>
              <a:rPr lang="es-ES_tradnl" dirty="0" smtClean="0"/>
              <a:t>Copia y completa: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00B050"/>
                </a:solidFill>
              </a:rPr>
              <a:t>1. </a:t>
            </a:r>
            <a:r>
              <a:rPr lang="es-ES_tradnl" dirty="0" smtClean="0"/>
              <a:t>¿_______ esta mi lápiz?        - Tu lápiz esta en tu mochila.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00B050"/>
                </a:solidFill>
              </a:rPr>
              <a:t>2. </a:t>
            </a:r>
            <a:r>
              <a:rPr lang="es-ES_tradnl" dirty="0" smtClean="0"/>
              <a:t>¿_______ lanza la pelota?      -El pícher lanza la pelota.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00B050"/>
                </a:solidFill>
              </a:rPr>
              <a:t>3. </a:t>
            </a:r>
            <a:r>
              <a:rPr lang="es-ES_tradnl" dirty="0" smtClean="0"/>
              <a:t>¿_______ marca un tanto el futbolista?</a:t>
            </a:r>
          </a:p>
          <a:p>
            <a:pPr marL="0" indent="0">
              <a:buNone/>
            </a:pPr>
            <a:r>
              <a:rPr lang="es-ES_tradnl" dirty="0" smtClean="0"/>
              <a:t>-El futbolista marca un tanto al meter un gol.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00B050"/>
                </a:solidFill>
              </a:rPr>
              <a:t>4. </a:t>
            </a:r>
            <a:r>
              <a:rPr lang="es-ES_tradnl" dirty="0" smtClean="0"/>
              <a:t>¿________ vas a la practica de baloncesto?</a:t>
            </a:r>
          </a:p>
          <a:p>
            <a:pPr marL="0" indent="0">
              <a:buNone/>
            </a:pPr>
            <a:r>
              <a:rPr lang="es-ES_tradnl" dirty="0" smtClean="0"/>
              <a:t>-Voy a la practica de baloncesto después de las clases.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00B050"/>
                </a:solidFill>
              </a:rPr>
              <a:t>5. </a:t>
            </a:r>
            <a:r>
              <a:rPr lang="es-ES_tradnl" dirty="0" smtClean="0"/>
              <a:t>¿__________ tiene que practicar el equipo hoy?</a:t>
            </a:r>
          </a:p>
          <a:p>
            <a:pPr marL="0" indent="0">
              <a:buNone/>
            </a:pPr>
            <a:r>
              <a:rPr lang="es-ES_tradnl" dirty="0" smtClean="0"/>
              <a:t>-El equipo tiene que practicar hoy porque mañana hay un partido importante.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00B050"/>
                </a:solidFill>
              </a:rPr>
              <a:t>6. </a:t>
            </a:r>
            <a:r>
              <a:rPr lang="es-ES_tradnl" dirty="0" smtClean="0"/>
              <a:t>¿________ deporte juegas?     - Yo juego béisbol.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559085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28600"/>
            <a:ext cx="3505200" cy="1143000"/>
          </a:xfrm>
        </p:spPr>
        <p:txBody>
          <a:bodyPr/>
          <a:lstStyle/>
          <a:p>
            <a:pPr algn="l"/>
            <a:r>
              <a:rPr lang="es-ES_tradnl" dirty="0" smtClean="0">
                <a:solidFill>
                  <a:srgbClr val="FF0000"/>
                </a:solidFill>
              </a:rPr>
              <a:t>Mas Geografía</a:t>
            </a:r>
            <a:endParaRPr lang="es-ES_tradnl" dirty="0">
              <a:solidFill>
                <a:srgbClr val="FF0000"/>
              </a:solidFill>
            </a:endParaRPr>
          </a:p>
        </p:txBody>
      </p:sp>
      <p:pic>
        <p:nvPicPr>
          <p:cNvPr id="3" name="Picture 9" descr="ANd9GcTZ5-NyLPgIeu1G2FNIL2EQ47bIfVAzqLpxwm1lr2S7fK7wsoo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304800"/>
            <a:ext cx="5231735" cy="640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15000" y="4060497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1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87961" y="28194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10200" y="33528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3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00600" y="9906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343400" y="1452265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5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24600" y="3352799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6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91665" y="2174557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7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29400" y="4338935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8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715000" y="7620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9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-36594" y="609600"/>
            <a:ext cx="4989594" cy="6477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457200"/>
            <a:r>
              <a:rPr lang="en-US" sz="2800" dirty="0" err="1" smtClean="0">
                <a:solidFill>
                  <a:prstClr val="black"/>
                </a:solidFill>
              </a:rPr>
              <a:t>Identifica</a:t>
            </a:r>
            <a:r>
              <a:rPr lang="en-US" sz="2800" dirty="0" smtClean="0">
                <a:solidFill>
                  <a:prstClr val="black"/>
                </a:solidFill>
              </a:rPr>
              <a:t> </a:t>
            </a:r>
            <a:r>
              <a:rPr lang="en-US" sz="2800" dirty="0" err="1" smtClean="0">
                <a:solidFill>
                  <a:prstClr val="black"/>
                </a:solidFill>
              </a:rPr>
              <a:t>los</a:t>
            </a:r>
            <a:r>
              <a:rPr lang="en-US" sz="2800" dirty="0" smtClean="0">
                <a:solidFill>
                  <a:prstClr val="black"/>
                </a:solidFill>
              </a:rPr>
              <a:t> </a:t>
            </a:r>
            <a:r>
              <a:rPr lang="en-US" sz="2800" dirty="0" err="1" smtClean="0">
                <a:solidFill>
                  <a:prstClr val="black"/>
                </a:solidFill>
              </a:rPr>
              <a:t>paises</a:t>
            </a:r>
            <a:endParaRPr lang="en-US" sz="2800" dirty="0" smtClean="0">
              <a:solidFill>
                <a:prstClr val="black"/>
              </a:solidFill>
            </a:endParaRPr>
          </a:p>
          <a:p>
            <a:pPr marL="571500" indent="-457200"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  <a:r>
              <a:rPr lang="en-US" sz="2800" dirty="0" err="1" smtClean="0">
                <a:solidFill>
                  <a:prstClr val="black"/>
                </a:solidFill>
              </a:rPr>
              <a:t>En</a:t>
            </a:r>
            <a:r>
              <a:rPr lang="en-US" sz="2800" dirty="0" smtClean="0">
                <a:solidFill>
                  <a:prstClr val="black"/>
                </a:solidFill>
              </a:rPr>
              <a:t> Europa: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  <a:r>
              <a:rPr lang="en-US" sz="2800" dirty="0" err="1" smtClean="0">
                <a:solidFill>
                  <a:prstClr val="black"/>
                </a:solidFill>
              </a:rPr>
              <a:t>En</a:t>
            </a:r>
            <a:r>
              <a:rPr lang="en-US" sz="2800" dirty="0" smtClean="0">
                <a:solidFill>
                  <a:prstClr val="black"/>
                </a:solidFill>
              </a:rPr>
              <a:t> Africa: </a:t>
            </a:r>
            <a:endParaRPr lang="en-US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8913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19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QUIZ C will be given on THURSDAY!!!!!</a:t>
            </a:r>
          </a:p>
          <a:p>
            <a:pPr lvl="1"/>
            <a:r>
              <a:rPr lang="en-US" dirty="0" smtClean="0"/>
              <a:t>Boot verbs </a:t>
            </a:r>
            <a:r>
              <a:rPr lang="en-US" i="1" dirty="0" smtClean="0"/>
              <a:t>(</a:t>
            </a:r>
            <a:r>
              <a:rPr lang="en-US" i="1" dirty="0" err="1" smtClean="0"/>
              <a:t>e</a:t>
            </a:r>
            <a:r>
              <a:rPr lang="en-US" i="1" dirty="0" err="1" smtClean="0">
                <a:sym typeface="Wingdings" panose="05000000000000000000" pitchFamily="2" charset="2"/>
              </a:rPr>
              <a:t>ie</a:t>
            </a:r>
            <a:r>
              <a:rPr lang="en-US" i="1" dirty="0" smtClean="0">
                <a:sym typeface="Wingdings" panose="05000000000000000000" pitchFamily="2" charset="2"/>
              </a:rPr>
              <a:t>, </a:t>
            </a:r>
            <a:r>
              <a:rPr lang="en-US" i="1" dirty="0" err="1" smtClean="0">
                <a:sym typeface="Wingdings" panose="05000000000000000000" pitchFamily="2" charset="2"/>
              </a:rPr>
              <a:t>oue</a:t>
            </a:r>
            <a:r>
              <a:rPr lang="en-US" i="1" dirty="0" smtClean="0">
                <a:sym typeface="Wingdings" panose="05000000000000000000" pitchFamily="2" charset="2"/>
              </a:rPr>
              <a:t>, </a:t>
            </a:r>
            <a:r>
              <a:rPr lang="en-US" i="1" dirty="0" err="1" smtClean="0">
                <a:sym typeface="Wingdings" panose="05000000000000000000" pitchFamily="2" charset="2"/>
              </a:rPr>
              <a:t>uue</a:t>
            </a:r>
            <a:r>
              <a:rPr lang="en-US" i="1" dirty="0" smtClean="0">
                <a:sym typeface="Wingdings" panose="05000000000000000000" pitchFamily="2" charset="2"/>
              </a:rPr>
              <a:t>)</a:t>
            </a:r>
            <a:endParaRPr lang="en-US" dirty="0" smtClean="0"/>
          </a:p>
          <a:p>
            <a:pPr lvl="1"/>
            <a:r>
              <a:rPr lang="en-US" dirty="0" smtClean="0"/>
              <a:t>Question words </a:t>
            </a:r>
            <a:r>
              <a:rPr lang="en-US" i="1" dirty="0" smtClean="0"/>
              <a:t>(with accents)</a:t>
            </a:r>
            <a:endParaRPr lang="en-US" dirty="0" smtClean="0"/>
          </a:p>
          <a:p>
            <a:pPr lvl="1"/>
            <a:r>
              <a:rPr lang="en-US" dirty="0" smtClean="0"/>
              <a:t>Maps </a:t>
            </a:r>
            <a:r>
              <a:rPr lang="en-US" i="1" dirty="0" smtClean="0"/>
              <a:t>(spelling and capitalization)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4400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351</Words>
  <Application>Microsoft Office PowerPoint</Application>
  <PresentationFormat>On-screen Show (4:3)</PresentationFormat>
  <Paragraphs>76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Me llamo ___________ clase 802 La fecha es el primero de noviembre del 2016</vt:lpstr>
      <vt:lpstr>Conjugacion de verbos de cambio radical</vt:lpstr>
      <vt:lpstr>Geografía</vt:lpstr>
      <vt:lpstr>Palabras Interrogativas</vt:lpstr>
      <vt:lpstr>Mas Geografía</vt:lpstr>
      <vt:lpstr>Tarea # 19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802 La fecha es el primero de noviembre del 2016</dc:title>
  <dc:creator>Helen Zumaeta</dc:creator>
  <cp:lastModifiedBy>Helen Zumaeta</cp:lastModifiedBy>
  <cp:revision>3</cp:revision>
  <dcterms:created xsi:type="dcterms:W3CDTF">2016-11-01T13:54:21Z</dcterms:created>
  <dcterms:modified xsi:type="dcterms:W3CDTF">2016-11-01T16:42:48Z</dcterms:modified>
</cp:coreProperties>
</file>